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41" r:id="rId1"/>
  </p:sldMasterIdLst>
  <p:notesMasterIdLst>
    <p:notesMasterId r:id="rId39"/>
  </p:notesMasterIdLst>
  <p:sldIdLst>
    <p:sldId id="256" r:id="rId2"/>
    <p:sldId id="258" r:id="rId3"/>
    <p:sldId id="295" r:id="rId4"/>
    <p:sldId id="308" r:id="rId5"/>
    <p:sldId id="309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98" r:id="rId14"/>
    <p:sldId id="271" r:id="rId15"/>
    <p:sldId id="270" r:id="rId16"/>
    <p:sldId id="272" r:id="rId17"/>
    <p:sldId id="301" r:id="rId18"/>
    <p:sldId id="302" r:id="rId19"/>
    <p:sldId id="303" r:id="rId20"/>
    <p:sldId id="304" r:id="rId21"/>
    <p:sldId id="305" r:id="rId22"/>
    <p:sldId id="297" r:id="rId23"/>
    <p:sldId id="299" r:id="rId24"/>
    <p:sldId id="274" r:id="rId25"/>
    <p:sldId id="273" r:id="rId26"/>
    <p:sldId id="289" r:id="rId27"/>
    <p:sldId id="276" r:id="rId28"/>
    <p:sldId id="306" r:id="rId29"/>
    <p:sldId id="277" r:id="rId30"/>
    <p:sldId id="257" r:id="rId31"/>
    <p:sldId id="291" r:id="rId32"/>
    <p:sldId id="292" r:id="rId33"/>
    <p:sldId id="279" r:id="rId34"/>
    <p:sldId id="260" r:id="rId35"/>
    <p:sldId id="296" r:id="rId36"/>
    <p:sldId id="293" r:id="rId37"/>
    <p:sldId id="286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91AD3D23-6A99-0C43-B023-2C4C90812368}">
          <p14:sldIdLst>
            <p14:sldId id="256"/>
            <p14:sldId id="258"/>
            <p14:sldId id="295"/>
            <p14:sldId id="308"/>
            <p14:sldId id="309"/>
            <p14:sldId id="261"/>
            <p14:sldId id="262"/>
            <p14:sldId id="263"/>
            <p14:sldId id="264"/>
            <p14:sldId id="265"/>
            <p14:sldId id="267"/>
            <p14:sldId id="266"/>
            <p14:sldId id="298"/>
            <p14:sldId id="271"/>
            <p14:sldId id="270"/>
            <p14:sldId id="272"/>
            <p14:sldId id="301"/>
            <p14:sldId id="302"/>
            <p14:sldId id="303"/>
            <p14:sldId id="304"/>
            <p14:sldId id="305"/>
            <p14:sldId id="297"/>
            <p14:sldId id="299"/>
            <p14:sldId id="274"/>
            <p14:sldId id="273"/>
            <p14:sldId id="289"/>
            <p14:sldId id="276"/>
            <p14:sldId id="306"/>
            <p14:sldId id="277"/>
            <p14:sldId id="257"/>
            <p14:sldId id="291"/>
            <p14:sldId id="292"/>
            <p14:sldId id="279"/>
            <p14:sldId id="260"/>
            <p14:sldId id="296"/>
            <p14:sldId id="293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5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28"/>
    <p:restoredTop sz="86884"/>
  </p:normalViewPr>
  <p:slideViewPr>
    <p:cSldViewPr snapToGrid="0" snapToObjects="1">
      <p:cViewPr varScale="1">
        <p:scale>
          <a:sx n="112" d="100"/>
          <a:sy n="112" d="100"/>
        </p:scale>
        <p:origin x="22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D0ADC4-69DD-CF44-B8DF-03C4C72675B4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73E793-AA28-1846-B480-00CAFD444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48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Also, the extent to which these have been seen as taboos in writing has decreased since the late 18</a:t>
            </a:r>
            <a:r>
              <a:rPr lang="en-US" baseline="30000" dirty="0"/>
              <a:t>th</a:t>
            </a:r>
            <a:r>
              <a:rPr lang="en-US" dirty="0"/>
              <a:t> century, and has decreased now; Language EVOLUTION change over time; may is not really used anymore; prescriptivism doesn’t make any sense teaching, but actually we lose these things; fridge versus refrigerator? Personal computer? Just putting up old English versus now (thou is gone?)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632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Learner is not red change color ; fix axes ; think about how to talk about passing on fixer’s language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88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collected from 60 kids so far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34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Pressure to have referential efficiency reduce ambiguity with ladle, spork, things that are spoon like, </a:t>
            </a:r>
            <a:r>
              <a:rPr lang="en-US" dirty="0" err="1"/>
              <a:t>siv</a:t>
            </a:r>
            <a:r>
              <a:rPr lang="en-US" dirty="0"/>
              <a:t>, teaspoon ; but we call these things what which reflects a cost ; have corrective elements within the examples ; nicknames versus child saying baba for bottle ; maybe have one where child production is accepted and not accepted?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085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Bottle ; what did they say ; simplicity on form and complexity on meaning ; people wont make jump that if you need a word for everything you need longer words ; assuming that people get that the thing is for more </a:t>
            </a:r>
            <a:r>
              <a:rPr lang="en-US" dirty="0" err="1"/>
              <a:t>specifc</a:t>
            </a:r>
            <a:r>
              <a:rPr lang="en-US" dirty="0"/>
              <a:t>; ground this example in real worlds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42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Sheep &amp; bottle were not learnable for this child; so child makes simplifying errors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52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causes issues, you need descriptiveness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06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Lower working memories; also speak to weird people </a:t>
            </a:r>
          </a:p>
          <a:p>
            <a:endParaRPr lang="en-US" dirty="0"/>
          </a:p>
          <a:p>
            <a:r>
              <a:rPr lang="en-US" dirty="0"/>
              <a:t>TOOK OUT PICTURES, MAYBE PUT SOME IN HERE?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946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Provide link better from patterns to language; introduce Kirby and talk about how with kids it fails ; ground in real research;</a:t>
            </a:r>
          </a:p>
          <a:p>
            <a:endParaRPr lang="en-US" dirty="0"/>
          </a:p>
          <a:p>
            <a:r>
              <a:rPr lang="en-US" dirty="0"/>
              <a:t>CHANGE THIS SLIDE TO MAKE IT CLEARER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502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prior work has been doing ; add in corrections and talk about dynamic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43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point more forcefully about subject to feedback and correction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775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examples but maybe take out text; simpler measures of complexity and compare to other things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486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grids directly on this 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716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92B8-34EF-6E4B-A76F-6D2791699B79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C827-329E-814C-957E-41A4A3F6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638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92B8-34EF-6E4B-A76F-6D2791699B79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C827-329E-814C-957E-41A4A3F6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61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92B8-34EF-6E4B-A76F-6D2791699B79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C827-329E-814C-957E-41A4A3F6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227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92B8-34EF-6E4B-A76F-6D2791699B79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C827-329E-814C-957E-41A4A3F6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390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92B8-34EF-6E4B-A76F-6D2791699B79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C827-329E-814C-957E-41A4A3F6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932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92B8-34EF-6E4B-A76F-6D2791699B79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C827-329E-814C-957E-41A4A3F6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475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92B8-34EF-6E4B-A76F-6D2791699B79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C827-329E-814C-957E-41A4A3F6D9D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413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92B8-34EF-6E4B-A76F-6D2791699B79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C827-329E-814C-957E-41A4A3F6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14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92B8-34EF-6E4B-A76F-6D2791699B79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C827-329E-814C-957E-41A4A3F6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03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92B8-34EF-6E4B-A76F-6D2791699B79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C827-329E-814C-957E-41A4A3F6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E5D92B8-34EF-6E4B-A76F-6D2791699B79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C827-329E-814C-957E-41A4A3F6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2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E5D92B8-34EF-6E4B-A76F-6D2791699B79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FC69C827-329E-814C-957E-41A4A3F6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98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  <p:sldLayoutId id="2147484048" r:id="rId7"/>
    <p:sldLayoutId id="2147484049" r:id="rId8"/>
    <p:sldLayoutId id="2147484050" r:id="rId9"/>
    <p:sldLayoutId id="2147484051" r:id="rId10"/>
    <p:sldLayoutId id="2147484052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3" Type="http://schemas.openxmlformats.org/officeDocument/2006/relationships/image" Target="../media/image33.tiff"/><Relationship Id="rId7" Type="http://schemas.openxmlformats.org/officeDocument/2006/relationships/image" Target="../media/image3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tiff"/><Relationship Id="rId5" Type="http://schemas.openxmlformats.org/officeDocument/2006/relationships/image" Target="../media/image35.tiff"/><Relationship Id="rId4" Type="http://schemas.openxmlformats.org/officeDocument/2006/relationships/image" Target="../media/image34.tiff"/><Relationship Id="rId9" Type="http://schemas.openxmlformats.org/officeDocument/2006/relationships/image" Target="../media/image39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tiff"/><Relationship Id="rId4" Type="http://schemas.openxmlformats.org/officeDocument/2006/relationships/image" Target="../media/image34.tif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5.png"/><Relationship Id="rId7" Type="http://schemas.openxmlformats.org/officeDocument/2006/relationships/image" Target="../media/image44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1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E8DEDAE-5A97-4A4E-8423-3CBF2EA2D7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215674"/>
            <a:ext cx="8991600" cy="1645759"/>
          </a:xfrm>
        </p:spPr>
        <p:txBody>
          <a:bodyPr>
            <a:normAutofit/>
          </a:bodyPr>
          <a:lstStyle/>
          <a:p>
            <a:r>
              <a:rPr lang="en-US" sz="2900"/>
              <a:t>Caregiver reconstruction of children’s errors: the preservation of COMPLEXITY in language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43551F9-F8E1-F249-A3CC-86C565B64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74695"/>
            <a:ext cx="6801612" cy="513189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</a:rPr>
              <a:t>Madeline Meyers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</a:rPr>
              <a:t>PI: Dan </a:t>
            </a:r>
            <a:r>
              <a:rPr lang="en-US" sz="2800" dirty="0" err="1">
                <a:solidFill>
                  <a:schemeClr val="bg1"/>
                </a:solidFill>
              </a:rPr>
              <a:t>Yurovsky</a:t>
            </a:r>
            <a:r>
              <a:rPr lang="en-US" sz="2800" dirty="0">
                <a:solidFill>
                  <a:schemeClr val="bg1"/>
                </a:solidFill>
              </a:rPr>
              <a:t>, Ph.D.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</a:rPr>
              <a:t>University of Chicago</a:t>
            </a:r>
          </a:p>
        </p:txBody>
      </p:sp>
      <p:pic>
        <p:nvPicPr>
          <p:cNvPr id="18" name="Google Shape;106;p13">
            <a:extLst>
              <a:ext uri="{FF2B5EF4-FFF2-40B4-BE49-F238E27FC236}">
                <a16:creationId xmlns:a16="http://schemas.microsoft.com/office/drawing/2014/main" id="{6BC74480-6BBB-4140-9C08-15410B4D8CA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5957" y="182572"/>
            <a:ext cx="3664043" cy="16457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6000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Experiment 1 paradigm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4B19C8-B7FA-4F41-A725-6FF0D099CB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846"/>
          <a:stretch/>
        </p:blipFill>
        <p:spPr>
          <a:xfrm>
            <a:off x="3717561" y="1648917"/>
            <a:ext cx="4836130" cy="44341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F513BA-5D02-7B49-BAFE-6D139D076CDB}"/>
              </a:ext>
            </a:extLst>
          </p:cNvPr>
          <p:cNvSpPr txBox="1"/>
          <p:nvPr/>
        </p:nvSpPr>
        <p:spPr>
          <a:xfrm>
            <a:off x="9905999" y="6276109"/>
            <a:ext cx="206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Kempe et al. (2015)</a:t>
            </a:r>
          </a:p>
        </p:txBody>
      </p:sp>
    </p:spTree>
    <p:extLst>
      <p:ext uri="{BB962C8B-B14F-4D97-AF65-F5344CB8AC3E}">
        <p14:creationId xmlns:p14="http://schemas.microsoft.com/office/powerpoint/2010/main" val="2921374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Experiment 1 paradigm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5BF62B-29BB-FD42-B3E4-C7175075D1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40" y="1527650"/>
            <a:ext cx="6326804" cy="466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195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Experiment 1: adult baseline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407F9-EF58-184F-8316-8345A9618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r>
              <a:rPr lang="en-US" sz="3200" dirty="0"/>
              <a:t>480 adults on Amazon Mechanical Turk</a:t>
            </a:r>
          </a:p>
          <a:p>
            <a:pPr lvl="1"/>
            <a:r>
              <a:rPr lang="en-US" sz="3000" dirty="0"/>
              <a:t>40 separate chains of 12 generations</a:t>
            </a:r>
          </a:p>
          <a:p>
            <a:pPr marL="228600" lvl="1" indent="0">
              <a:buNone/>
            </a:pPr>
            <a:endParaRPr lang="en-US" sz="3000" dirty="0"/>
          </a:p>
          <a:p>
            <a:pPr lvl="1"/>
            <a:r>
              <a:rPr lang="en-US" sz="3000" dirty="0"/>
              <a:t>Measured</a:t>
            </a:r>
          </a:p>
          <a:p>
            <a:pPr lvl="2"/>
            <a:r>
              <a:rPr lang="en-US" sz="3000" dirty="0"/>
              <a:t>Complexity </a:t>
            </a:r>
          </a:p>
          <a:p>
            <a:pPr lvl="2"/>
            <a:r>
              <a:rPr lang="en-US" sz="3000" dirty="0"/>
              <a:t>Percent Accuracy</a:t>
            </a:r>
          </a:p>
          <a:p>
            <a:pPr marL="2286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948396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Algorithmic complexity measure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407F9-EF58-184F-8316-8345A9618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E0DCF1-36B2-254A-BC82-BA9808242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64" y="2047128"/>
            <a:ext cx="2922164" cy="2955752"/>
          </a:xfrm>
          <a:prstGeom prst="rect">
            <a:avLst/>
          </a:prstGeom>
        </p:spPr>
      </p:pic>
      <p:pic>
        <p:nvPicPr>
          <p:cNvPr id="5" name="Picture 4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5B195CCA-02D1-544B-9BAF-9E84770DE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119" y="2102549"/>
            <a:ext cx="3113023" cy="2959422"/>
          </a:xfrm>
          <a:prstGeom prst="rect">
            <a:avLst/>
          </a:prstGeom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CFA188B0-FD09-4341-8213-2A26B2012AE0}"/>
              </a:ext>
            </a:extLst>
          </p:cNvPr>
          <p:cNvSpPr/>
          <p:nvPr/>
        </p:nvSpPr>
        <p:spPr>
          <a:xfrm>
            <a:off x="3699165" y="2905785"/>
            <a:ext cx="2396835" cy="1219200"/>
          </a:xfrm>
          <a:prstGeom prst="wedgeRectCallout">
            <a:avLst>
              <a:gd name="adj1" fmla="val -67076"/>
              <a:gd name="adj2" fmla="val 50000"/>
            </a:avLst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“fill in every other cell”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A276B375-E91D-F346-A6ED-D0C95849287D}"/>
              </a:ext>
            </a:extLst>
          </p:cNvPr>
          <p:cNvSpPr/>
          <p:nvPr/>
        </p:nvSpPr>
        <p:spPr>
          <a:xfrm>
            <a:off x="9608153" y="2102549"/>
            <a:ext cx="2396835" cy="2235199"/>
          </a:xfrm>
          <a:prstGeom prst="wedgeRectCallout">
            <a:avLst>
              <a:gd name="adj1" fmla="val -67076"/>
              <a:gd name="adj2" fmla="val 50000"/>
            </a:avLst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“fill in two cells diagonal in the top, one on the right hand corner, three that are third from the left, make an angular shape and add a diagonal.”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34216B-C5C3-7E4C-99CC-BAA8B5EA460A}"/>
              </a:ext>
            </a:extLst>
          </p:cNvPr>
          <p:cNvSpPr txBox="1"/>
          <p:nvPr/>
        </p:nvSpPr>
        <p:spPr>
          <a:xfrm>
            <a:off x="10262755" y="6410095"/>
            <a:ext cx="200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Zenil</a:t>
            </a:r>
            <a:r>
              <a:rPr lang="en-US" dirty="0"/>
              <a:t> et al. (2015)</a:t>
            </a:r>
          </a:p>
        </p:txBody>
      </p:sp>
    </p:spTree>
    <p:extLst>
      <p:ext uri="{BB962C8B-B14F-4D97-AF65-F5344CB8AC3E}">
        <p14:creationId xmlns:p14="http://schemas.microsoft.com/office/powerpoint/2010/main" val="2158086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Accuracy increases over generations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407F9-EF58-184F-8316-8345A9618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marL="2286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5" name="Picture 4" descr="A picture containing object, antenna&#13;&#10;&#13;&#10;Description automatically generated">
            <a:extLst>
              <a:ext uri="{FF2B5EF4-FFF2-40B4-BE49-F238E27FC236}">
                <a16:creationId xmlns:a16="http://schemas.microsoft.com/office/drawing/2014/main" id="{52A57AA5-15E1-484B-AE50-0DBA709F1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321" y="1542241"/>
            <a:ext cx="7443355" cy="496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59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Complexity decreases over generations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407F9-EF58-184F-8316-8345A9618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marL="2286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5" name="Picture 4" descr="A picture containing object, antenna&#13;&#10;&#13;&#10;Description automatically generated">
            <a:extLst>
              <a:ext uri="{FF2B5EF4-FFF2-40B4-BE49-F238E27FC236}">
                <a16:creationId xmlns:a16="http://schemas.microsoft.com/office/drawing/2014/main" id="{C7C372E9-867F-424E-A743-DD9E52124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626" y="1411778"/>
            <a:ext cx="7834746" cy="5223164"/>
          </a:xfrm>
          <a:prstGeom prst="rect">
            <a:avLst/>
          </a:prstGeom>
        </p:spPr>
      </p:pic>
      <p:pic>
        <p:nvPicPr>
          <p:cNvPr id="6" name="Picture 5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42055549-19F6-6E48-A926-F031B14D6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673" y="1300941"/>
            <a:ext cx="1388289" cy="1319789"/>
          </a:xfrm>
          <a:prstGeom prst="rect">
            <a:avLst/>
          </a:prstGeom>
        </p:spPr>
      </p:pic>
      <p:sp>
        <p:nvSpPr>
          <p:cNvPr id="7" name="Left Arrow 6">
            <a:extLst>
              <a:ext uri="{FF2B5EF4-FFF2-40B4-BE49-F238E27FC236}">
                <a16:creationId xmlns:a16="http://schemas.microsoft.com/office/drawing/2014/main" id="{5B53C24F-A16E-B846-9F86-84458CD621B4}"/>
              </a:ext>
            </a:extLst>
          </p:cNvPr>
          <p:cNvSpPr/>
          <p:nvPr/>
        </p:nvSpPr>
        <p:spPr>
          <a:xfrm rot="20862439">
            <a:off x="3769442" y="1975522"/>
            <a:ext cx="1114503" cy="286560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1BF2DFDD-EAD8-AF48-9875-C398D9ACB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5132" y="2093314"/>
            <a:ext cx="1388288" cy="1363451"/>
          </a:xfrm>
          <a:prstGeom prst="rect">
            <a:avLst/>
          </a:prstGeom>
        </p:spPr>
      </p:pic>
      <p:sp>
        <p:nvSpPr>
          <p:cNvPr id="9" name="Left Arrow 8">
            <a:extLst>
              <a:ext uri="{FF2B5EF4-FFF2-40B4-BE49-F238E27FC236}">
                <a16:creationId xmlns:a16="http://schemas.microsoft.com/office/drawing/2014/main" id="{FE578297-9039-AF48-9419-C5D67A4EB7C4}"/>
              </a:ext>
            </a:extLst>
          </p:cNvPr>
          <p:cNvSpPr/>
          <p:nvPr/>
        </p:nvSpPr>
        <p:spPr>
          <a:xfrm rot="19914184">
            <a:off x="5284253" y="3516229"/>
            <a:ext cx="1431942" cy="265619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3351DF68-16C5-9B4D-8E14-F8E470CF5451}"/>
              </a:ext>
            </a:extLst>
          </p:cNvPr>
          <p:cNvSpPr/>
          <p:nvPr/>
        </p:nvSpPr>
        <p:spPr>
          <a:xfrm rot="17993700">
            <a:off x="8093365" y="3879144"/>
            <a:ext cx="1431942" cy="265619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A73D0519-79E8-464C-9996-CF64048D1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3009" y="2033730"/>
            <a:ext cx="1395533" cy="146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Experiment 2 paradigm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407F9-EF58-184F-8316-8345A9618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marL="2286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208AE5-2DBA-6B45-B61C-A1BD8AA456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846"/>
          <a:stretch/>
        </p:blipFill>
        <p:spPr>
          <a:xfrm>
            <a:off x="3717561" y="1648917"/>
            <a:ext cx="4836130" cy="44341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F9F8E3-9001-DD42-9527-DF66001DC10C}"/>
              </a:ext>
            </a:extLst>
          </p:cNvPr>
          <p:cNvSpPr txBox="1"/>
          <p:nvPr/>
        </p:nvSpPr>
        <p:spPr>
          <a:xfrm>
            <a:off x="8867206" y="1201783"/>
            <a:ext cx="3011278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40" b="1" dirty="0">
                <a:solidFill>
                  <a:srgbClr val="0070C0"/>
                </a:solidFill>
                <a:latin typeface="Georgia" panose="02040502050405020303" pitchFamily="18" charset="0"/>
              </a:rPr>
              <a:t>1 ) Learner</a:t>
            </a:r>
          </a:p>
        </p:txBody>
      </p:sp>
    </p:spTree>
    <p:extLst>
      <p:ext uri="{BB962C8B-B14F-4D97-AF65-F5344CB8AC3E}">
        <p14:creationId xmlns:p14="http://schemas.microsoft.com/office/powerpoint/2010/main" val="2082561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Experiment 1 paradigm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5BF62B-29BB-FD42-B3E4-C7175075D1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40" y="1527650"/>
            <a:ext cx="6326804" cy="46632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3010F3-66FE-234E-A6CC-732A8A1445E3}"/>
              </a:ext>
            </a:extLst>
          </p:cNvPr>
          <p:cNvSpPr txBox="1"/>
          <p:nvPr/>
        </p:nvSpPr>
        <p:spPr>
          <a:xfrm>
            <a:off x="8619344" y="1186018"/>
            <a:ext cx="3011278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40" b="1" dirty="0">
                <a:solidFill>
                  <a:srgbClr val="0070C0"/>
                </a:solidFill>
                <a:latin typeface="Georgia" panose="02040502050405020303" pitchFamily="18" charset="0"/>
              </a:rPr>
              <a:t>1 ) Learner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E30A3A-F340-3B44-B49A-DE939C596C9F}"/>
              </a:ext>
            </a:extLst>
          </p:cNvPr>
          <p:cNvSpPr txBox="1"/>
          <p:nvPr/>
        </p:nvSpPr>
        <p:spPr>
          <a:xfrm>
            <a:off x="8619342" y="2848565"/>
            <a:ext cx="34202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Georgia" panose="02040502050405020303" pitchFamily="18" charset="0"/>
              </a:rPr>
              <a:t>“your job is to re-create patterns to match a target” </a:t>
            </a:r>
          </a:p>
        </p:txBody>
      </p:sp>
    </p:spTree>
    <p:extLst>
      <p:ext uri="{BB962C8B-B14F-4D97-AF65-F5344CB8AC3E}">
        <p14:creationId xmlns:p14="http://schemas.microsoft.com/office/powerpoint/2010/main" val="2230285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Experiment 1 paradigm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5BF62B-29BB-FD42-B3E4-C7175075D1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40" y="1527650"/>
            <a:ext cx="6326804" cy="4663288"/>
          </a:xfrm>
          <a:prstGeom prst="rect">
            <a:avLst/>
          </a:prstGeom>
        </p:spPr>
      </p:pic>
      <p:pic>
        <p:nvPicPr>
          <p:cNvPr id="5" name="Picture 4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E56630F2-3BE3-3E47-95A3-721D864399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60"/>
          <a:stretch/>
        </p:blipFill>
        <p:spPr>
          <a:xfrm>
            <a:off x="4000500" y="1372458"/>
            <a:ext cx="4946568" cy="4973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81189B-0670-AE46-A750-CECE75C952AB}"/>
              </a:ext>
            </a:extLst>
          </p:cNvPr>
          <p:cNvSpPr txBox="1"/>
          <p:nvPr/>
        </p:nvSpPr>
        <p:spPr>
          <a:xfrm>
            <a:off x="8619344" y="1186018"/>
            <a:ext cx="3011278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40" b="1" dirty="0">
                <a:solidFill>
                  <a:srgbClr val="0070C0"/>
                </a:solidFill>
                <a:latin typeface="Georgia" panose="02040502050405020303" pitchFamily="18" charset="0"/>
              </a:rPr>
              <a:t>1 ) Learner</a:t>
            </a:r>
          </a:p>
        </p:txBody>
      </p:sp>
    </p:spTree>
    <p:extLst>
      <p:ext uri="{BB962C8B-B14F-4D97-AF65-F5344CB8AC3E}">
        <p14:creationId xmlns:p14="http://schemas.microsoft.com/office/powerpoint/2010/main" val="11701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Experiment 2 paradigm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407F9-EF58-184F-8316-8345A9618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marL="2286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208AE5-2DBA-6B45-B61C-A1BD8AA456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846"/>
          <a:stretch/>
        </p:blipFill>
        <p:spPr>
          <a:xfrm>
            <a:off x="3717561" y="1648917"/>
            <a:ext cx="4836130" cy="44341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D0059C-2C5A-0645-8D5B-61E0DD01B39E}"/>
              </a:ext>
            </a:extLst>
          </p:cNvPr>
          <p:cNvSpPr txBox="1"/>
          <p:nvPr/>
        </p:nvSpPr>
        <p:spPr>
          <a:xfrm>
            <a:off x="9159805" y="1307285"/>
            <a:ext cx="2426081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40" b="1" dirty="0">
                <a:solidFill>
                  <a:srgbClr val="00B050"/>
                </a:solidFill>
                <a:latin typeface="Georgia" panose="02040502050405020303" pitchFamily="18" charset="0"/>
              </a:rPr>
              <a:t>2) Fixer</a:t>
            </a:r>
          </a:p>
        </p:txBody>
      </p:sp>
    </p:spTree>
    <p:extLst>
      <p:ext uri="{BB962C8B-B14F-4D97-AF65-F5344CB8AC3E}">
        <p14:creationId xmlns:p14="http://schemas.microsoft.com/office/powerpoint/2010/main" val="1829388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Languages change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A8707C2-77E9-4F40-A10A-639A5237EE62}"/>
              </a:ext>
            </a:extLst>
          </p:cNvPr>
          <p:cNvSpPr txBox="1">
            <a:spLocks/>
          </p:cNvSpPr>
          <p:nvPr/>
        </p:nvSpPr>
        <p:spPr>
          <a:xfrm>
            <a:off x="304801" y="1412471"/>
            <a:ext cx="6982690" cy="610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>
                <a:solidFill>
                  <a:srgbClr val="FF0000"/>
                </a:solidFill>
              </a:rPr>
              <a:t>Old English (450 – 1150 BCE)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5CDAC15-3A29-254F-8625-9EE9C65AEBA3}"/>
              </a:ext>
            </a:extLst>
          </p:cNvPr>
          <p:cNvSpPr txBox="1">
            <a:spLocks/>
          </p:cNvSpPr>
          <p:nvPr/>
        </p:nvSpPr>
        <p:spPr>
          <a:xfrm>
            <a:off x="7914410" y="1412471"/>
            <a:ext cx="6497775" cy="834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>
                <a:solidFill>
                  <a:srgbClr val="FF0000"/>
                </a:solidFill>
              </a:rPr>
              <a:t>Modern English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F59ED5-62BD-604A-8DCE-AED8E73C9336}"/>
              </a:ext>
            </a:extLst>
          </p:cNvPr>
          <p:cNvSpPr txBox="1"/>
          <p:nvPr/>
        </p:nvSpPr>
        <p:spPr>
          <a:xfrm>
            <a:off x="10300852" y="6428509"/>
            <a:ext cx="1724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Brainerd (1989)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1D666F2D-A016-3E4C-B9F1-4F15F1C26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27C70253-0838-FF43-B7CD-8088717C5C75}"/>
              </a:ext>
            </a:extLst>
          </p:cNvPr>
          <p:cNvSpPr txBox="1">
            <a:spLocks/>
          </p:cNvSpPr>
          <p:nvPr/>
        </p:nvSpPr>
        <p:spPr>
          <a:xfrm>
            <a:off x="1828798" y="2142944"/>
            <a:ext cx="2064330" cy="610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 err="1">
                <a:solidFill>
                  <a:schemeClr val="tx1"/>
                </a:solidFill>
              </a:rPr>
              <a:t>heorte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56EC564-9203-D048-B573-C05431D9DCDD}"/>
              </a:ext>
            </a:extLst>
          </p:cNvPr>
          <p:cNvSpPr txBox="1">
            <a:spLocks/>
          </p:cNvSpPr>
          <p:nvPr/>
        </p:nvSpPr>
        <p:spPr>
          <a:xfrm>
            <a:off x="8991600" y="2144174"/>
            <a:ext cx="1454729" cy="610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tx1"/>
                </a:solidFill>
              </a:rPr>
              <a:t>heart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3962B45-130F-FB40-AA6E-268255EB94D6}"/>
              </a:ext>
            </a:extLst>
          </p:cNvPr>
          <p:cNvSpPr txBox="1">
            <a:spLocks/>
          </p:cNvSpPr>
          <p:nvPr/>
        </p:nvSpPr>
        <p:spPr>
          <a:xfrm>
            <a:off x="1828795" y="2905861"/>
            <a:ext cx="1856513" cy="610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 err="1">
                <a:solidFill>
                  <a:schemeClr val="tx1"/>
                </a:solidFill>
              </a:rPr>
              <a:t>brodor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480BFDD2-59EE-8542-A4EE-F46367EA8EEA}"/>
              </a:ext>
            </a:extLst>
          </p:cNvPr>
          <p:cNvSpPr txBox="1">
            <a:spLocks/>
          </p:cNvSpPr>
          <p:nvPr/>
        </p:nvSpPr>
        <p:spPr>
          <a:xfrm>
            <a:off x="8832268" y="2980062"/>
            <a:ext cx="1960423" cy="610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tx1"/>
                </a:solidFill>
              </a:rPr>
              <a:t>brother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EF72BECF-D454-634E-B7EF-191F9FF01C17}"/>
              </a:ext>
            </a:extLst>
          </p:cNvPr>
          <p:cNvSpPr txBox="1">
            <a:spLocks/>
          </p:cNvSpPr>
          <p:nvPr/>
        </p:nvSpPr>
        <p:spPr>
          <a:xfrm>
            <a:off x="1905003" y="3795877"/>
            <a:ext cx="1454729" cy="610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tx1"/>
                </a:solidFill>
              </a:rPr>
              <a:t>thou</a:t>
            </a:r>
          </a:p>
        </p:txBody>
      </p:sp>
      <p:sp>
        <p:nvSpPr>
          <p:cNvPr id="41" name="Multiply 40">
            <a:extLst>
              <a:ext uri="{FF2B5EF4-FFF2-40B4-BE49-F238E27FC236}">
                <a16:creationId xmlns:a16="http://schemas.microsoft.com/office/drawing/2014/main" id="{86338233-2DE5-9545-9C33-1F2434CF2801}"/>
              </a:ext>
            </a:extLst>
          </p:cNvPr>
          <p:cNvSpPr/>
          <p:nvPr/>
        </p:nvSpPr>
        <p:spPr>
          <a:xfrm>
            <a:off x="9102436" y="3709286"/>
            <a:ext cx="1184561" cy="928523"/>
          </a:xfrm>
          <a:prstGeom prst="mathMultiply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  <p:bldP spid="39" grpId="0"/>
      <p:bldP spid="4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Experiment 1 paradigm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5BF62B-29BB-FD42-B3E4-C7175075D1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40" y="1527650"/>
            <a:ext cx="6326804" cy="4663288"/>
          </a:xfrm>
          <a:prstGeom prst="rect">
            <a:avLst/>
          </a:prstGeom>
        </p:spPr>
      </p:pic>
      <p:pic>
        <p:nvPicPr>
          <p:cNvPr id="5" name="Picture 4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E56630F2-3BE3-3E47-95A3-721D864399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60"/>
          <a:stretch/>
        </p:blipFill>
        <p:spPr>
          <a:xfrm>
            <a:off x="4000500" y="1372458"/>
            <a:ext cx="4946568" cy="49736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EDD8DC-A9A6-C545-802B-0188FA4740D4}"/>
              </a:ext>
            </a:extLst>
          </p:cNvPr>
          <p:cNvSpPr txBox="1"/>
          <p:nvPr/>
        </p:nvSpPr>
        <p:spPr>
          <a:xfrm>
            <a:off x="9114263" y="1217287"/>
            <a:ext cx="2426081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40" b="1" dirty="0">
                <a:solidFill>
                  <a:srgbClr val="00B050"/>
                </a:solidFill>
                <a:latin typeface="Georgia" panose="02040502050405020303" pitchFamily="18" charset="0"/>
              </a:rPr>
              <a:t>2) Fixer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F4D74D-ABCD-254A-9AF9-E9FAFCA4E3E8}"/>
              </a:ext>
            </a:extLst>
          </p:cNvPr>
          <p:cNvSpPr txBox="1"/>
          <p:nvPr/>
        </p:nvSpPr>
        <p:spPr>
          <a:xfrm>
            <a:off x="8947068" y="2745736"/>
            <a:ext cx="30648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Georgia" panose="02040502050405020303" pitchFamily="18" charset="0"/>
              </a:rPr>
              <a:t>“your job is to correct errors on the grid patterns to match the target” </a:t>
            </a:r>
          </a:p>
        </p:txBody>
      </p:sp>
    </p:spTree>
    <p:extLst>
      <p:ext uri="{BB962C8B-B14F-4D97-AF65-F5344CB8AC3E}">
        <p14:creationId xmlns:p14="http://schemas.microsoft.com/office/powerpoint/2010/main" val="997068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Experiment 1 paradigm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5BF62B-29BB-FD42-B3E4-C7175075D1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40" y="1527650"/>
            <a:ext cx="6326804" cy="46632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EDD8DC-A9A6-C545-802B-0188FA4740D4}"/>
              </a:ext>
            </a:extLst>
          </p:cNvPr>
          <p:cNvSpPr txBox="1"/>
          <p:nvPr/>
        </p:nvSpPr>
        <p:spPr>
          <a:xfrm>
            <a:off x="9114263" y="1217287"/>
            <a:ext cx="2426081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40" b="1" dirty="0">
                <a:solidFill>
                  <a:srgbClr val="00B050"/>
                </a:solidFill>
                <a:latin typeface="Georgia" panose="02040502050405020303" pitchFamily="18" charset="0"/>
              </a:rPr>
              <a:t>2) Fixer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A548FA-475F-4542-BD93-548D8D70B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975" y="1558919"/>
            <a:ext cx="4627658" cy="482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Experiment 2 PARADIGM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407F9-EF58-184F-8316-8345A9618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188720"/>
            <a:ext cx="12192000" cy="5669280"/>
          </a:xfrm>
          <a:solidFill>
            <a:schemeClr val="bg1"/>
          </a:solidFill>
        </p:spPr>
        <p:txBody>
          <a:bodyPr>
            <a:normAutofit/>
          </a:bodyPr>
          <a:lstStyle/>
          <a:p>
            <a:pPr lvl="1"/>
            <a:endParaRPr lang="en-US" sz="3000" dirty="0"/>
          </a:p>
          <a:p>
            <a:pPr marL="2286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36B9C2-B45C-BE49-84AE-CE301B26097A}"/>
              </a:ext>
            </a:extLst>
          </p:cNvPr>
          <p:cNvSpPr txBox="1"/>
          <p:nvPr/>
        </p:nvSpPr>
        <p:spPr>
          <a:xfrm>
            <a:off x="434051" y="1427871"/>
            <a:ext cx="3011278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40" b="1" dirty="0">
                <a:solidFill>
                  <a:srgbClr val="0070C0"/>
                </a:solidFill>
                <a:latin typeface="Georgia" panose="02040502050405020303" pitchFamily="18" charset="0"/>
              </a:rPr>
              <a:t>1 ) Learner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0B455B-45BA-7F43-8096-A6B11BBF9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92" y="2343253"/>
            <a:ext cx="1856250" cy="16666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7E841E-1A0D-364C-A490-E943B0AE8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542" y="2038786"/>
            <a:ext cx="3811033" cy="20466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668920-BFB4-5B46-9459-CE6F8B76FC41}"/>
              </a:ext>
            </a:extLst>
          </p:cNvPr>
          <p:cNvSpPr txBox="1"/>
          <p:nvPr/>
        </p:nvSpPr>
        <p:spPr>
          <a:xfrm>
            <a:off x="150646" y="4097877"/>
            <a:ext cx="3739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Randomly-generated language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E9CAFB-C593-CA44-88F5-E5512E16E5C9}"/>
              </a:ext>
            </a:extLst>
          </p:cNvPr>
          <p:cNvSpPr txBox="1"/>
          <p:nvPr/>
        </p:nvSpPr>
        <p:spPr>
          <a:xfrm>
            <a:off x="7081623" y="1427871"/>
            <a:ext cx="2426081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40" b="1" dirty="0">
                <a:solidFill>
                  <a:srgbClr val="00B050"/>
                </a:solidFill>
                <a:latin typeface="Georgia" panose="02040502050405020303" pitchFamily="18" charset="0"/>
              </a:rPr>
              <a:t>2) Fixer</a:t>
            </a:r>
          </a:p>
        </p:txBody>
      </p:sp>
      <p:pic>
        <p:nvPicPr>
          <p:cNvPr id="34" name="Picture 33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8E2D2267-7378-6E41-A6EB-552DEE9E62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929" r="46682" b="332"/>
          <a:stretch/>
        </p:blipFill>
        <p:spPr>
          <a:xfrm>
            <a:off x="4326299" y="4247857"/>
            <a:ext cx="7089846" cy="236454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B37565B-0DA7-B945-BED0-2572E241A112}"/>
              </a:ext>
            </a:extLst>
          </p:cNvPr>
          <p:cNvSpPr/>
          <p:nvPr/>
        </p:nvSpPr>
        <p:spPr>
          <a:xfrm>
            <a:off x="10709564" y="4097877"/>
            <a:ext cx="432142" cy="920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20B8ABF2-830A-7446-8611-91248F0D57A5}"/>
              </a:ext>
            </a:extLst>
          </p:cNvPr>
          <p:cNvSpPr/>
          <p:nvPr/>
        </p:nvSpPr>
        <p:spPr>
          <a:xfrm rot="1468895">
            <a:off x="6641514" y="3732607"/>
            <a:ext cx="4638127" cy="34054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0ED9756-9A08-2D43-B79E-718E58CAEBD0}"/>
              </a:ext>
            </a:extLst>
          </p:cNvPr>
          <p:cNvSpPr/>
          <p:nvPr/>
        </p:nvSpPr>
        <p:spPr>
          <a:xfrm rot="5400000">
            <a:off x="5758233" y="3607302"/>
            <a:ext cx="649886" cy="16310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764E898-8E20-CB43-9721-6E3B243AA8FA}"/>
              </a:ext>
            </a:extLst>
          </p:cNvPr>
          <p:cNvSpPr txBox="1"/>
          <p:nvPr/>
        </p:nvSpPr>
        <p:spPr>
          <a:xfrm>
            <a:off x="8588564" y="2582846"/>
            <a:ext cx="2553142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60" dirty="0">
                <a:latin typeface="Georgia" panose="02040502050405020303" pitchFamily="18" charset="0"/>
              </a:rPr>
              <a:t>“Fix the errors”</a:t>
            </a:r>
          </a:p>
        </p:txBody>
      </p:sp>
    </p:spTree>
    <p:extLst>
      <p:ext uri="{BB962C8B-B14F-4D97-AF65-F5344CB8AC3E}">
        <p14:creationId xmlns:p14="http://schemas.microsoft.com/office/powerpoint/2010/main" val="95791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7" grpId="0" animBg="1"/>
      <p:bldP spid="4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Experiment 2: ADULT-ADULT DYAD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407F9-EF58-184F-8316-8345A9618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3200" dirty="0"/>
              <a:t>960 adults on Amazon Mechanical Turk</a:t>
            </a:r>
          </a:p>
          <a:p>
            <a:pPr lvl="1"/>
            <a:r>
              <a:rPr lang="en-US" sz="3000" dirty="0"/>
              <a:t>480 Learners, 480 Fixers</a:t>
            </a:r>
          </a:p>
          <a:p>
            <a:pPr lvl="1"/>
            <a:r>
              <a:rPr lang="en-US" sz="3000" dirty="0"/>
              <a:t>40 separate chains of 12 generations</a:t>
            </a:r>
          </a:p>
          <a:p>
            <a:pPr marL="2286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529698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DYAD achieves consistent levels of accuracy</a:t>
            </a:r>
          </a:p>
        </p:txBody>
      </p:sp>
      <p:pic>
        <p:nvPicPr>
          <p:cNvPr id="6" name="Picture 5" descr="A picture containing object, antenna&#13;&#10;&#13;&#10;Description automatically generated">
            <a:extLst>
              <a:ext uri="{FF2B5EF4-FFF2-40B4-BE49-F238E27FC236}">
                <a16:creationId xmlns:a16="http://schemas.microsoft.com/office/drawing/2014/main" id="{DA1E4C15-FE7E-814B-B530-472AF68AF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109" y="1357746"/>
            <a:ext cx="8021781" cy="534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23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…While Editors Reintroduce complexity </a:t>
            </a:r>
          </a:p>
        </p:txBody>
      </p:sp>
      <p:pic>
        <p:nvPicPr>
          <p:cNvPr id="13" name="Picture 1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E88EFED-E90C-6243-BC4A-4656DED74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680" y="1188720"/>
            <a:ext cx="8106640" cy="540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24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Editors help retain a higher level of complexity</a:t>
            </a: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92F7E336-AA8B-004F-BB6F-005E7728A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672" y="1188720"/>
            <a:ext cx="7938654" cy="529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80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Preliminary conclusions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39404-3FC3-7D42-A1B3-06394092A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544" y="17680202"/>
            <a:ext cx="1441310" cy="1503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F4D495-191F-7E47-966F-7103D3D01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944" y="17832602"/>
            <a:ext cx="1441310" cy="1503716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E6D9E6F-970E-8149-A0EB-002C4D0B2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lvl="1"/>
            <a:r>
              <a:rPr lang="en-US" sz="3000" dirty="0"/>
              <a:t>These languages seem to be reaching a stable level of complexity</a:t>
            </a:r>
          </a:p>
          <a:p>
            <a:pPr lvl="2"/>
            <a:r>
              <a:rPr lang="en-US" sz="3000" dirty="0"/>
              <a:t>Balance between descriptiveness and simplicity/learnability</a:t>
            </a:r>
          </a:p>
          <a:p>
            <a:pPr lvl="1"/>
            <a:r>
              <a:rPr lang="en-US" sz="3000" dirty="0"/>
              <a:t>The presence of an editor helps retain more complexity than an individual learner alone</a:t>
            </a:r>
          </a:p>
          <a:p>
            <a:pPr lvl="2"/>
            <a:r>
              <a:rPr lang="en-US" sz="3000" dirty="0"/>
              <a:t>Reduces memory load</a:t>
            </a:r>
          </a:p>
          <a:p>
            <a:pPr lvl="1"/>
            <a:r>
              <a:rPr lang="en-US" sz="3000" dirty="0"/>
              <a:t>This paradigm can be used to answer questions about the effects of transmissibility pressures</a:t>
            </a:r>
          </a:p>
          <a:p>
            <a:pPr lvl="2"/>
            <a:endParaRPr lang="en-US" sz="3000" dirty="0"/>
          </a:p>
          <a:p>
            <a:pPr lvl="2"/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53818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Ongoing 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39404-3FC3-7D42-A1B3-06394092A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44" y="17680202"/>
            <a:ext cx="1441310" cy="1503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F4D495-191F-7E47-966F-7103D3D01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944" y="17832602"/>
            <a:ext cx="1441310" cy="1503716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E6D9E6F-970E-8149-A0EB-002C4D0B2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lvl="1"/>
            <a:r>
              <a:rPr lang="en-US" sz="3000" dirty="0"/>
              <a:t>Collecting data in Experiment 1 and 2 (baseline &amp; dyad) conditions with children ages 6-8 at the Museum of Science and Industry</a:t>
            </a:r>
          </a:p>
          <a:p>
            <a:pPr lvl="2"/>
            <a:r>
              <a:rPr lang="en-US" sz="3000" dirty="0"/>
              <a:t>Children are “learners” and adults (online) are “fixers”</a:t>
            </a:r>
          </a:p>
          <a:p>
            <a:pPr lvl="1"/>
            <a:r>
              <a:rPr lang="en-US" sz="3000" dirty="0"/>
              <a:t>Qualitative analysis </a:t>
            </a:r>
          </a:p>
          <a:p>
            <a:pPr lvl="2"/>
            <a:r>
              <a:rPr lang="en-US" sz="3000" dirty="0"/>
              <a:t>Are adults and children making different kinds of errors? What would this reflect? </a:t>
            </a:r>
          </a:p>
          <a:p>
            <a:pPr lvl="2"/>
            <a:endParaRPr lang="en-US" sz="3000" dirty="0"/>
          </a:p>
          <a:p>
            <a:pPr lvl="2"/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00752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3" name="Google Shape;106;p13">
            <a:extLst>
              <a:ext uri="{FF2B5EF4-FFF2-40B4-BE49-F238E27FC236}">
                <a16:creationId xmlns:a16="http://schemas.microsoft.com/office/drawing/2014/main" id="{C7EC134F-84B4-A345-94EB-63139659553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60205" y="3034691"/>
            <a:ext cx="2507302" cy="1006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group of people standing in front of a building&#13;&#10;&#13;&#10;Description automatically generated">
            <a:extLst>
              <a:ext uri="{FF2B5EF4-FFF2-40B4-BE49-F238E27FC236}">
                <a16:creationId xmlns:a16="http://schemas.microsoft.com/office/drawing/2014/main" id="{4DE28AFF-4AB4-D04D-A40A-C72AED3D8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672" y="1873770"/>
            <a:ext cx="6241388" cy="4152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2CF171-03F3-DC4B-9223-4BB70CF85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5147" y="1659411"/>
            <a:ext cx="3455181" cy="974361"/>
          </a:xfrm>
          <a:prstGeom prst="rect">
            <a:avLst/>
          </a:prstGeom>
        </p:spPr>
      </p:pic>
      <p:pic>
        <p:nvPicPr>
          <p:cNvPr id="10" name="Picture 9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37203543-BC27-EC4D-8936-118F157C8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013" y="4165853"/>
            <a:ext cx="1860192" cy="1860192"/>
          </a:xfrm>
          <a:prstGeom prst="rect">
            <a:avLst/>
          </a:prstGeom>
        </p:spPr>
      </p:pic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6E2EBD16-0751-8648-ABF1-F998034D02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163622" y="4849334"/>
            <a:ext cx="1620739" cy="162073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97122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Why do languages evolve?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17139-9EEC-2E4B-AFF9-8B69B03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927" y="1479665"/>
            <a:ext cx="11249891" cy="3535680"/>
          </a:xfrm>
        </p:spPr>
        <p:txBody>
          <a:bodyPr>
            <a:normAutofit/>
          </a:bodyPr>
          <a:lstStyle/>
          <a:p>
            <a:pPr marL="742950" indent="-742950">
              <a:buAutoNum type="arabicParenR"/>
            </a:pPr>
            <a:r>
              <a:rPr lang="en-US" sz="4000" dirty="0"/>
              <a:t>Languages need to be </a:t>
            </a:r>
            <a:r>
              <a:rPr lang="en-US" sz="4000" dirty="0">
                <a:solidFill>
                  <a:srgbClr val="FF0000"/>
                </a:solidFill>
              </a:rPr>
              <a:t>useful</a:t>
            </a:r>
            <a:r>
              <a:rPr lang="en-US" sz="4000" dirty="0"/>
              <a:t> and </a:t>
            </a:r>
            <a:r>
              <a:rPr lang="en-US" sz="4000" dirty="0">
                <a:solidFill>
                  <a:srgbClr val="FF0000"/>
                </a:solidFill>
              </a:rPr>
              <a:t>descriptive</a:t>
            </a:r>
          </a:p>
          <a:p>
            <a:pPr marL="742950" indent="-742950">
              <a:buFont typeface="Arial" panose="020B0604020202020204" pitchFamily="34" charset="0"/>
              <a:buAutoNum type="arabicParenR"/>
            </a:pPr>
            <a:r>
              <a:rPr lang="en-US" sz="4000" dirty="0"/>
              <a:t>Languages need to be easily </a:t>
            </a:r>
            <a:r>
              <a:rPr lang="en-US" sz="4000" dirty="0">
                <a:solidFill>
                  <a:srgbClr val="FF0000"/>
                </a:solidFill>
              </a:rPr>
              <a:t>learnable</a:t>
            </a:r>
            <a:r>
              <a:rPr lang="en-US" sz="4000" dirty="0"/>
              <a:t> by new speakers</a:t>
            </a:r>
          </a:p>
          <a:p>
            <a:pPr marL="742950" indent="-742950">
              <a:buAutoNum type="arabicParenR"/>
            </a:pPr>
            <a:endParaRPr lang="en-US" sz="4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902939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A word origin story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2BF05CB-B476-184B-98E2-86B2D9325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4567" y="4768874"/>
            <a:ext cx="2631809" cy="15321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7200" dirty="0"/>
              <a:t>Okay? 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20234C76-0306-DA49-8662-BC330DACBCF6}"/>
              </a:ext>
            </a:extLst>
          </p:cNvPr>
          <p:cNvSpPr txBox="1">
            <a:spLocks/>
          </p:cNvSpPr>
          <p:nvPr/>
        </p:nvSpPr>
        <p:spPr>
          <a:xfrm>
            <a:off x="1011658" y="2538293"/>
            <a:ext cx="2631809" cy="1532174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7200" dirty="0"/>
              <a:t>Ancient Greek: </a:t>
            </a:r>
            <a:r>
              <a:rPr lang="en-US" sz="7200" i="1" dirty="0" err="1"/>
              <a:t>ola</a:t>
            </a:r>
            <a:r>
              <a:rPr lang="en-US" sz="7200" dirty="0"/>
              <a:t> </a:t>
            </a:r>
            <a:r>
              <a:rPr lang="en-US" sz="7200" i="1" dirty="0"/>
              <a:t>kala</a:t>
            </a:r>
            <a:r>
              <a:rPr lang="en-US" sz="7200" dirty="0"/>
              <a:t> “all good</a:t>
            </a:r>
            <a:r>
              <a:rPr lang="en-US" sz="7200" i="1" dirty="0"/>
              <a:t>”</a:t>
            </a:r>
            <a:endParaRPr lang="en-US" sz="7200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FBCDBEAB-C95A-9E43-A497-591894204F90}"/>
              </a:ext>
            </a:extLst>
          </p:cNvPr>
          <p:cNvSpPr txBox="1">
            <a:spLocks/>
          </p:cNvSpPr>
          <p:nvPr/>
        </p:nvSpPr>
        <p:spPr>
          <a:xfrm>
            <a:off x="8548532" y="3342551"/>
            <a:ext cx="2631809" cy="1532174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7200" dirty="0"/>
              <a:t>Old Kinderhook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0A6C60-7D39-2D4E-83BF-A2E1E98EA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3613" y="1399380"/>
            <a:ext cx="1473200" cy="1905000"/>
          </a:xfrm>
          <a:prstGeom prst="rect">
            <a:avLst/>
          </a:prstGeom>
        </p:spPr>
      </p:pic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BA58B3BB-064B-6F4F-892B-270E62710B72}"/>
              </a:ext>
            </a:extLst>
          </p:cNvPr>
          <p:cNvSpPr txBox="1">
            <a:spLocks/>
          </p:cNvSpPr>
          <p:nvPr/>
        </p:nvSpPr>
        <p:spPr>
          <a:xfrm>
            <a:off x="4544567" y="1840997"/>
            <a:ext cx="3975978" cy="153217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7200" dirty="0" err="1"/>
              <a:t>Chocktaw</a:t>
            </a:r>
            <a:r>
              <a:rPr lang="en-US" sz="7200" dirty="0"/>
              <a:t>: </a:t>
            </a:r>
            <a:r>
              <a:rPr lang="en-US" sz="7200" i="1" dirty="0" err="1"/>
              <a:t>okeh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9478242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A word origin story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89352-2368-B447-951D-679ABAB62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30F0F1-6271-BA42-8FAC-FC858F1F5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390650"/>
            <a:ext cx="7620000" cy="4076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3053B3-676F-5342-BC52-A84F7754581C}"/>
              </a:ext>
            </a:extLst>
          </p:cNvPr>
          <p:cNvSpPr txBox="1"/>
          <p:nvPr/>
        </p:nvSpPr>
        <p:spPr>
          <a:xfrm>
            <a:off x="4724400" y="5925035"/>
            <a:ext cx="7093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“</a:t>
            </a:r>
            <a:r>
              <a:rPr lang="en-US" sz="3600" dirty="0" err="1"/>
              <a:t>Oll</a:t>
            </a:r>
            <a:r>
              <a:rPr lang="en-US" sz="3600" dirty="0"/>
              <a:t> </a:t>
            </a:r>
            <a:r>
              <a:rPr lang="en-US" sz="3600" dirty="0" err="1"/>
              <a:t>Korrect</a:t>
            </a:r>
            <a:r>
              <a:rPr lang="en-US" sz="36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429843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But today…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89352-2368-B447-951D-679ABAB62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61A9D6FA-2CA7-4845-BB06-028FA22E2BB6}"/>
              </a:ext>
            </a:extLst>
          </p:cNvPr>
          <p:cNvSpPr/>
          <p:nvPr/>
        </p:nvSpPr>
        <p:spPr>
          <a:xfrm>
            <a:off x="3089564" y="2532170"/>
            <a:ext cx="5458691" cy="1656865"/>
          </a:xfrm>
          <a:prstGeom prst="wedgeRoundRectCallout">
            <a:avLst>
              <a:gd name="adj1" fmla="val 51756"/>
              <a:gd name="adj2" fmla="val 65008"/>
              <a:gd name="adj3" fmla="val 16667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ysClr val="windowText" lastClr="000000"/>
                </a:solidFill>
              </a:rPr>
              <a:t>K.</a:t>
            </a:r>
          </a:p>
        </p:txBody>
      </p:sp>
    </p:spTree>
    <p:extLst>
      <p:ext uri="{BB962C8B-B14F-4D97-AF65-F5344CB8AC3E}">
        <p14:creationId xmlns:p14="http://schemas.microsoft.com/office/powerpoint/2010/main" val="20895090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Additional complexity plots</a:t>
            </a:r>
          </a:p>
        </p:txBody>
      </p:sp>
      <p:pic>
        <p:nvPicPr>
          <p:cNvPr id="4" name="Picture 3" descr="A close up of a device&#13;&#10;&#13;&#10;Description automatically generated">
            <a:extLst>
              <a:ext uri="{FF2B5EF4-FFF2-40B4-BE49-F238E27FC236}">
                <a16:creationId xmlns:a16="http://schemas.microsoft.com/office/drawing/2014/main" id="{953A0C0F-3182-C041-A6E8-5DCBF31E6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64" y="1787700"/>
            <a:ext cx="5403272" cy="3602181"/>
          </a:xfrm>
          <a:prstGeom prst="rect">
            <a:avLst/>
          </a:prstGeom>
        </p:spPr>
      </p:pic>
      <p:pic>
        <p:nvPicPr>
          <p:cNvPr id="6" name="Picture 5" descr="A close up of a map&#13;&#10;&#13;&#10;Description automatically generated">
            <a:extLst>
              <a:ext uri="{FF2B5EF4-FFF2-40B4-BE49-F238E27FC236}">
                <a16:creationId xmlns:a16="http://schemas.microsoft.com/office/drawing/2014/main" id="{59184A8D-ECF3-9F4C-A10E-27DF66508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673" y="1679173"/>
            <a:ext cx="5566063" cy="371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2200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Languages show the effects of these pressures</a:t>
            </a:r>
          </a:p>
        </p:txBody>
      </p:sp>
      <p:pic>
        <p:nvPicPr>
          <p:cNvPr id="7" name="Content Placeholder 6" descr="A close up of a map&#13;&#10;&#13;&#10;Description automatically generated">
            <a:extLst>
              <a:ext uri="{FF2B5EF4-FFF2-40B4-BE49-F238E27FC236}">
                <a16:creationId xmlns:a16="http://schemas.microsoft.com/office/drawing/2014/main" id="{1A21BC7F-B19E-1048-B718-8915E2B4B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0187" y="1311165"/>
            <a:ext cx="5533944" cy="5034492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41B5240-BD1B-3C42-BFFB-1BA287658CCC}"/>
              </a:ext>
            </a:extLst>
          </p:cNvPr>
          <p:cNvSpPr txBox="1"/>
          <p:nvPr/>
        </p:nvSpPr>
        <p:spPr>
          <a:xfrm>
            <a:off x="9254835" y="6345657"/>
            <a:ext cx="2937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Kirby, S., &amp; </a:t>
            </a:r>
            <a:r>
              <a:rPr lang="en-US" sz="1600" dirty="0" err="1"/>
              <a:t>Hurford</a:t>
            </a:r>
            <a:r>
              <a:rPr lang="en-US" sz="1600" dirty="0"/>
              <a:t>, J. R. (2002).</a:t>
            </a:r>
          </a:p>
        </p:txBody>
      </p:sp>
    </p:spTree>
    <p:extLst>
      <p:ext uri="{BB962C8B-B14F-4D97-AF65-F5344CB8AC3E}">
        <p14:creationId xmlns:p14="http://schemas.microsoft.com/office/powerpoint/2010/main" val="26070053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Descriptiveness pressure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173393-058E-9F43-88E7-F2C0FF78B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073" y="3429000"/>
            <a:ext cx="1636222" cy="32724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EFECC1-0E0E-AC43-81DC-8DDBBFAD7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272" y="4081183"/>
            <a:ext cx="1274619" cy="2410690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20486BB-9AA8-FC49-9A98-422F3060D0E7}"/>
              </a:ext>
            </a:extLst>
          </p:cNvPr>
          <p:cNvSpPr/>
          <p:nvPr/>
        </p:nvSpPr>
        <p:spPr>
          <a:xfrm>
            <a:off x="1954184" y="2559703"/>
            <a:ext cx="3047307" cy="1077218"/>
          </a:xfrm>
          <a:prstGeom prst="wedgeRoundRectCallout">
            <a:avLst>
              <a:gd name="adj1" fmla="val -48843"/>
              <a:gd name="adj2" fmla="val 88690"/>
              <a:gd name="adj3" fmla="val 166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Can you hand me the spoon?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89D7452F-4570-874E-B75C-ECD6713AC096}"/>
              </a:ext>
            </a:extLst>
          </p:cNvPr>
          <p:cNvSpPr/>
          <p:nvPr/>
        </p:nvSpPr>
        <p:spPr>
          <a:xfrm>
            <a:off x="5805053" y="3755091"/>
            <a:ext cx="2757053" cy="652183"/>
          </a:xfrm>
          <a:prstGeom prst="wedgeRoundRectCallout">
            <a:avLst>
              <a:gd name="adj1" fmla="val -70788"/>
              <a:gd name="adj2" fmla="val 86803"/>
              <a:gd name="adj3" fmla="val 166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Which one?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4CEA68CE-725A-F34F-A095-36DE3E20A20F}"/>
              </a:ext>
            </a:extLst>
          </p:cNvPr>
          <p:cNvSpPr/>
          <p:nvPr/>
        </p:nvSpPr>
        <p:spPr>
          <a:xfrm>
            <a:off x="2106585" y="4346941"/>
            <a:ext cx="2313016" cy="660963"/>
          </a:xfrm>
          <a:prstGeom prst="wedgeRoundRectCallout">
            <a:avLst>
              <a:gd name="adj1" fmla="val -55663"/>
              <a:gd name="adj2" fmla="val -68219"/>
              <a:gd name="adj3" fmla="val 166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Oh, the ladle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4AF822-E3BB-324D-A98E-CD0D86F1F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397" y="5132904"/>
            <a:ext cx="1587500" cy="1587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A2879B-1305-9F4B-8805-B8EBF7310A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4331" y="5132904"/>
            <a:ext cx="1427018" cy="14270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3CA69A-9807-0848-B980-08B761F106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5415" y="3414459"/>
            <a:ext cx="1864964" cy="18649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AB6BB49-7775-C14E-AC54-22376B2E3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49112" y="5498963"/>
            <a:ext cx="1221441" cy="1221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B0A8532-64BE-3E44-B7CD-4CBD9EC9893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00" r="11831"/>
          <a:stretch/>
        </p:blipFill>
        <p:spPr>
          <a:xfrm>
            <a:off x="8865316" y="3597655"/>
            <a:ext cx="1205895" cy="146756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4B07916-2F54-CB45-A80F-1B80DE216017}"/>
              </a:ext>
            </a:extLst>
          </p:cNvPr>
          <p:cNvSpPr/>
          <p:nvPr/>
        </p:nvSpPr>
        <p:spPr>
          <a:xfrm rot="2544882">
            <a:off x="9477954" y="3609680"/>
            <a:ext cx="1197135" cy="1038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4D77AC-E7A2-C547-87BF-BEA15FF28EA5}"/>
              </a:ext>
            </a:extLst>
          </p:cNvPr>
          <p:cNvSpPr/>
          <p:nvPr/>
        </p:nvSpPr>
        <p:spPr>
          <a:xfrm rot="2544882">
            <a:off x="8635449" y="4509303"/>
            <a:ext cx="1197135" cy="1038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EBFCB7-A715-DF41-8015-19D66978059A}"/>
              </a:ext>
            </a:extLst>
          </p:cNvPr>
          <p:cNvSpPr/>
          <p:nvPr/>
        </p:nvSpPr>
        <p:spPr>
          <a:xfrm rot="2544882">
            <a:off x="9184896" y="3114284"/>
            <a:ext cx="1197135" cy="1038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DA8F71-8B34-8040-998C-EB611A3CFA39}"/>
              </a:ext>
            </a:extLst>
          </p:cNvPr>
          <p:cNvSpPr/>
          <p:nvPr/>
        </p:nvSpPr>
        <p:spPr>
          <a:xfrm rot="2544882">
            <a:off x="8089631" y="2652793"/>
            <a:ext cx="1197135" cy="1038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7D9261-1A51-FF49-BE58-3EDCD3059AD8}"/>
              </a:ext>
            </a:extLst>
          </p:cNvPr>
          <p:cNvSpPr txBox="1"/>
          <p:nvPr/>
        </p:nvSpPr>
        <p:spPr>
          <a:xfrm>
            <a:off x="8049491" y="1770251"/>
            <a:ext cx="36160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Pushes language towards </a:t>
            </a:r>
            <a:r>
              <a:rPr lang="en-US" sz="3200" dirty="0">
                <a:solidFill>
                  <a:srgbClr val="FF0000"/>
                </a:solidFill>
              </a:rPr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265169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Transmissibility pressure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173393-058E-9F43-88E7-F2C0FF78B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073" y="3429000"/>
            <a:ext cx="1636222" cy="32724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EFECC1-0E0E-AC43-81DC-8DDBBFAD7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272" y="4081183"/>
            <a:ext cx="1274619" cy="24106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7D9261-1A51-FF49-BE58-3EDCD3059AD8}"/>
              </a:ext>
            </a:extLst>
          </p:cNvPr>
          <p:cNvSpPr txBox="1"/>
          <p:nvPr/>
        </p:nvSpPr>
        <p:spPr>
          <a:xfrm>
            <a:off x="8049491" y="1770251"/>
            <a:ext cx="36160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Pushes language towards </a:t>
            </a:r>
            <a:r>
              <a:rPr lang="en-US" sz="3200" dirty="0">
                <a:solidFill>
                  <a:srgbClr val="FF0000"/>
                </a:solidFill>
              </a:rPr>
              <a:t>simplicity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20486BB-9AA8-FC49-9A98-422F3060D0E7}"/>
              </a:ext>
            </a:extLst>
          </p:cNvPr>
          <p:cNvSpPr/>
          <p:nvPr/>
        </p:nvSpPr>
        <p:spPr>
          <a:xfrm>
            <a:off x="1524001" y="2159048"/>
            <a:ext cx="4904508" cy="951807"/>
          </a:xfrm>
          <a:prstGeom prst="wedgeRoundRectCallout">
            <a:avLst>
              <a:gd name="adj1" fmla="val -41140"/>
              <a:gd name="adj2" fmla="val 148411"/>
              <a:gd name="adj3" fmla="val 166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This is a </a:t>
            </a:r>
            <a:r>
              <a:rPr lang="en-US" sz="3600" dirty="0" err="1">
                <a:solidFill>
                  <a:sysClr val="windowText" lastClr="000000"/>
                </a:solidFill>
              </a:rPr>
              <a:t>spoonandiferadoja</a:t>
            </a:r>
            <a:endParaRPr 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89D7452F-4570-874E-B75C-ECD6713AC096}"/>
              </a:ext>
            </a:extLst>
          </p:cNvPr>
          <p:cNvSpPr/>
          <p:nvPr/>
        </p:nvSpPr>
        <p:spPr>
          <a:xfrm>
            <a:off x="5778732" y="3463344"/>
            <a:ext cx="2757053" cy="652183"/>
          </a:xfrm>
          <a:prstGeom prst="wedgeRoundRectCallout">
            <a:avLst>
              <a:gd name="adj1" fmla="val -65763"/>
              <a:gd name="adj2" fmla="val 65561"/>
              <a:gd name="adj3" fmla="val 166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You mean a spoon?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6753AA-4B7D-694F-990C-95BBE2A28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761398">
            <a:off x="320325" y="3082777"/>
            <a:ext cx="1086121" cy="108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9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Experiment 1 results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BB7DC71-10C3-954C-AB28-170031437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F79B2D4-41DB-F445-85FB-BA7D7BD88BAD}"/>
              </a:ext>
            </a:extLst>
          </p:cNvPr>
          <p:cNvSpPr txBox="1"/>
          <p:nvPr/>
        </p:nvSpPr>
        <p:spPr>
          <a:xfrm>
            <a:off x="1160178" y="1204747"/>
            <a:ext cx="182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Initial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CC204D-D541-E245-9B24-E0623E63CA11}"/>
              </a:ext>
            </a:extLst>
          </p:cNvPr>
          <p:cNvSpPr txBox="1"/>
          <p:nvPr/>
        </p:nvSpPr>
        <p:spPr>
          <a:xfrm>
            <a:off x="3607383" y="1191519"/>
            <a:ext cx="182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Generation1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C0B75F-7392-8143-B528-3F3E30ED9D44}"/>
              </a:ext>
            </a:extLst>
          </p:cNvPr>
          <p:cNvSpPr txBox="1"/>
          <p:nvPr/>
        </p:nvSpPr>
        <p:spPr>
          <a:xfrm>
            <a:off x="6661677" y="1180875"/>
            <a:ext cx="182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Generation 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ED5A7C-F89E-3149-8BCB-3551BC08077F}"/>
              </a:ext>
            </a:extLst>
          </p:cNvPr>
          <p:cNvSpPr txBox="1"/>
          <p:nvPr/>
        </p:nvSpPr>
        <p:spPr>
          <a:xfrm>
            <a:off x="9716948" y="1165597"/>
            <a:ext cx="182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Generation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230186-143F-E849-9091-B97E45AF5152}"/>
              </a:ext>
            </a:extLst>
          </p:cNvPr>
          <p:cNvSpPr txBox="1"/>
          <p:nvPr/>
        </p:nvSpPr>
        <p:spPr>
          <a:xfrm>
            <a:off x="1916839" y="3723390"/>
            <a:ext cx="182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Generation 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5CD771-CC89-124E-9261-603ABF160161}"/>
              </a:ext>
            </a:extLst>
          </p:cNvPr>
          <p:cNvSpPr txBox="1"/>
          <p:nvPr/>
        </p:nvSpPr>
        <p:spPr>
          <a:xfrm>
            <a:off x="5135587" y="3719907"/>
            <a:ext cx="182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Generation 9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67005C-0427-7149-B04A-1E1305630A5A}"/>
              </a:ext>
            </a:extLst>
          </p:cNvPr>
          <p:cNvSpPr txBox="1"/>
          <p:nvPr/>
        </p:nvSpPr>
        <p:spPr>
          <a:xfrm>
            <a:off x="8252582" y="3682699"/>
            <a:ext cx="182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Generation 12</a:t>
            </a:r>
          </a:p>
        </p:txBody>
      </p:sp>
      <p:pic>
        <p:nvPicPr>
          <p:cNvPr id="5" name="Picture 4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AA8B152E-9A4B-D54F-BCB0-3A0871A16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703" y="4044185"/>
            <a:ext cx="1676023" cy="1755047"/>
          </a:xfrm>
          <a:prstGeom prst="rect">
            <a:avLst/>
          </a:prstGeom>
        </p:spPr>
      </p:pic>
      <p:pic>
        <p:nvPicPr>
          <p:cNvPr id="7" name="Picture 6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E5D07515-BA92-714B-96AA-F0D9A2649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153" y="4052031"/>
            <a:ext cx="1869327" cy="1750478"/>
          </a:xfrm>
          <a:prstGeom prst="rect">
            <a:avLst/>
          </a:prstGeom>
        </p:spPr>
      </p:pic>
      <p:pic>
        <p:nvPicPr>
          <p:cNvPr id="42" name="Picture 41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689E72E0-C6C1-C041-8C76-237D67C179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97" y="1509366"/>
            <a:ext cx="1746231" cy="1660069"/>
          </a:xfrm>
          <a:prstGeom prst="rect">
            <a:avLst/>
          </a:prstGeom>
        </p:spPr>
      </p:pic>
      <p:pic>
        <p:nvPicPr>
          <p:cNvPr id="44" name="Picture 43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B50D8F2D-586C-204D-8E14-0D4C2FECFA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6667" y="1496915"/>
            <a:ext cx="1904929" cy="1777167"/>
          </a:xfrm>
          <a:prstGeom prst="rect">
            <a:avLst/>
          </a:prstGeom>
        </p:spPr>
      </p:pic>
      <p:pic>
        <p:nvPicPr>
          <p:cNvPr id="46" name="Picture 45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ED9D740C-F546-E44A-9111-6A48A68D16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6121" y="1498960"/>
            <a:ext cx="1828605" cy="1777167"/>
          </a:xfrm>
          <a:prstGeom prst="rect">
            <a:avLst/>
          </a:prstGeom>
        </p:spPr>
      </p:pic>
      <p:pic>
        <p:nvPicPr>
          <p:cNvPr id="48" name="Picture 47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F73B0373-3606-B549-8638-E0894E769C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0415" y="1509365"/>
            <a:ext cx="1828604" cy="1795889"/>
          </a:xfrm>
          <a:prstGeom prst="rect">
            <a:avLst/>
          </a:prstGeom>
        </p:spPr>
      </p:pic>
      <p:pic>
        <p:nvPicPr>
          <p:cNvPr id="49" name="Picture 48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1A9866FC-172F-0E46-8592-8FC6F1E29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200" y="4040465"/>
            <a:ext cx="1869114" cy="18047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F01F81-74DF-B74E-A3FD-2364BA27E4B5}"/>
              </a:ext>
            </a:extLst>
          </p:cNvPr>
          <p:cNvSpPr txBox="1"/>
          <p:nvPr/>
        </p:nvSpPr>
        <p:spPr>
          <a:xfrm>
            <a:off x="680039" y="3169436"/>
            <a:ext cx="182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Complexity: 231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E04470-376E-AC45-873F-6DFBEBD25389}"/>
              </a:ext>
            </a:extLst>
          </p:cNvPr>
          <p:cNvSpPr txBox="1"/>
          <p:nvPr/>
        </p:nvSpPr>
        <p:spPr>
          <a:xfrm>
            <a:off x="3496667" y="3210146"/>
            <a:ext cx="182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Complexity: 235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19084D-0B0D-A047-ABB2-ACC11B64C4DD}"/>
              </a:ext>
            </a:extLst>
          </p:cNvPr>
          <p:cNvSpPr txBox="1"/>
          <p:nvPr/>
        </p:nvSpPr>
        <p:spPr>
          <a:xfrm>
            <a:off x="6565539" y="3198402"/>
            <a:ext cx="182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Complexity: 243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3B5B90-054C-0E4B-9A79-25F394D1E176}"/>
              </a:ext>
            </a:extLst>
          </p:cNvPr>
          <p:cNvSpPr txBox="1"/>
          <p:nvPr/>
        </p:nvSpPr>
        <p:spPr>
          <a:xfrm>
            <a:off x="9634015" y="3240218"/>
            <a:ext cx="182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Complexity: 211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497151-CB1E-024D-A98B-3177E169CB4E}"/>
              </a:ext>
            </a:extLst>
          </p:cNvPr>
          <p:cNvSpPr txBox="1"/>
          <p:nvPr/>
        </p:nvSpPr>
        <p:spPr>
          <a:xfrm>
            <a:off x="1807153" y="5727875"/>
            <a:ext cx="182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Complexity: 229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223EA2-F380-DF45-91D5-FF82268CEAD6}"/>
              </a:ext>
            </a:extLst>
          </p:cNvPr>
          <p:cNvSpPr txBox="1"/>
          <p:nvPr/>
        </p:nvSpPr>
        <p:spPr>
          <a:xfrm>
            <a:off x="4996238" y="5741333"/>
            <a:ext cx="182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Complexity: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6CE1CD-01D9-5C45-B87B-A26FD15FBDA4}"/>
              </a:ext>
            </a:extLst>
          </p:cNvPr>
          <p:cNvSpPr txBox="1"/>
          <p:nvPr/>
        </p:nvSpPr>
        <p:spPr>
          <a:xfrm>
            <a:off x="8185323" y="5770106"/>
            <a:ext cx="182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Complexity: </a:t>
            </a:r>
          </a:p>
        </p:txBody>
      </p:sp>
    </p:spTree>
    <p:extLst>
      <p:ext uri="{BB962C8B-B14F-4D97-AF65-F5344CB8AC3E}">
        <p14:creationId xmlns:p14="http://schemas.microsoft.com/office/powerpoint/2010/main" val="3967038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These pressures act in everyday interactions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8F6AD9-FD68-E74B-A936-B6F2ADE3E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2689AE-CD0B-7941-B035-C3A4A4C4C8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13" r="-2468"/>
          <a:stretch/>
        </p:blipFill>
        <p:spPr>
          <a:xfrm>
            <a:off x="3658094" y="2993917"/>
            <a:ext cx="1492252" cy="3375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D6995E-8C5B-1A4B-A461-C706062D79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813"/>
          <a:stretch/>
        </p:blipFill>
        <p:spPr>
          <a:xfrm>
            <a:off x="574435" y="2836437"/>
            <a:ext cx="1436230" cy="35176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FD967F-27DA-3A49-BDF4-9664AF02576E}"/>
              </a:ext>
            </a:extLst>
          </p:cNvPr>
          <p:cNvSpPr/>
          <p:nvPr/>
        </p:nvSpPr>
        <p:spPr>
          <a:xfrm>
            <a:off x="953874" y="3958409"/>
            <a:ext cx="751840" cy="1645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9F57A2-8DC6-5441-8FB2-2A166B920EFD}"/>
              </a:ext>
            </a:extLst>
          </p:cNvPr>
          <p:cNvSpPr/>
          <p:nvPr/>
        </p:nvSpPr>
        <p:spPr>
          <a:xfrm>
            <a:off x="3905571" y="4562576"/>
            <a:ext cx="751840" cy="77935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9D04A7-92D0-5B49-845E-DEC3B09AC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758" y="3399422"/>
            <a:ext cx="986447" cy="1117973"/>
          </a:xfrm>
          <a:prstGeom prst="rect">
            <a:avLst/>
          </a:prstGeom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A9E04514-7BD3-8143-A44F-2C3A976B2366}"/>
              </a:ext>
            </a:extLst>
          </p:cNvPr>
          <p:cNvSpPr/>
          <p:nvPr/>
        </p:nvSpPr>
        <p:spPr>
          <a:xfrm>
            <a:off x="2168282" y="2164773"/>
            <a:ext cx="2284244" cy="874172"/>
          </a:xfrm>
          <a:prstGeom prst="wedgeRoundRectCallout">
            <a:avLst>
              <a:gd name="adj1" fmla="val -75853"/>
              <a:gd name="adj2" fmla="val 131214"/>
              <a:gd name="adj3" fmla="val 16667"/>
            </a:avLst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This is a bottle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4A67BA5D-3A71-254F-9B08-7D3CF5F0398A}"/>
              </a:ext>
            </a:extLst>
          </p:cNvPr>
          <p:cNvSpPr/>
          <p:nvPr/>
        </p:nvSpPr>
        <p:spPr>
          <a:xfrm>
            <a:off x="4657411" y="3534861"/>
            <a:ext cx="1492252" cy="531799"/>
          </a:xfrm>
          <a:prstGeom prst="wedgeRoundRectCallout">
            <a:avLst>
              <a:gd name="adj1" fmla="val -56294"/>
              <a:gd name="adj2" fmla="val 96694"/>
              <a:gd name="adj3" fmla="val 16667"/>
            </a:avLst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Baba!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01680F-EFFD-5D40-9F3C-B02C63380F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813"/>
          <a:stretch/>
        </p:blipFill>
        <p:spPr>
          <a:xfrm>
            <a:off x="6754801" y="2872622"/>
            <a:ext cx="1436230" cy="351761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926A175-9917-494A-94A5-535EB9250C58}"/>
              </a:ext>
            </a:extLst>
          </p:cNvPr>
          <p:cNvSpPr/>
          <p:nvPr/>
        </p:nvSpPr>
        <p:spPr>
          <a:xfrm>
            <a:off x="7134240" y="3994594"/>
            <a:ext cx="751840" cy="1645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37D6D091-57FB-714B-AE3F-2DD0A1F53897}"/>
              </a:ext>
            </a:extLst>
          </p:cNvPr>
          <p:cNvSpPr/>
          <p:nvPr/>
        </p:nvSpPr>
        <p:spPr>
          <a:xfrm>
            <a:off x="8348648" y="2200958"/>
            <a:ext cx="2284244" cy="874172"/>
          </a:xfrm>
          <a:prstGeom prst="wedgeRoundRectCallout">
            <a:avLst>
              <a:gd name="adj1" fmla="val -75853"/>
              <a:gd name="adj2" fmla="val 131214"/>
              <a:gd name="adj3" fmla="val 16667"/>
            </a:avLst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This is a sheep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783CCFB-6A99-A448-AFBC-F2677AD4B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0652" y="3573890"/>
            <a:ext cx="1770211" cy="12557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72658C-0244-9D46-9B2A-7463C27B75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13" r="-2468"/>
          <a:stretch/>
        </p:blipFill>
        <p:spPr>
          <a:xfrm>
            <a:off x="9594177" y="3038945"/>
            <a:ext cx="1492252" cy="33753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85B52A9-1C51-8F47-B1A1-6B8489BB7CAF}"/>
              </a:ext>
            </a:extLst>
          </p:cNvPr>
          <p:cNvSpPr/>
          <p:nvPr/>
        </p:nvSpPr>
        <p:spPr>
          <a:xfrm>
            <a:off x="9841654" y="4607604"/>
            <a:ext cx="751840" cy="77935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217CD6E9-6B66-4D40-B61C-9B32F2455493}"/>
              </a:ext>
            </a:extLst>
          </p:cNvPr>
          <p:cNvSpPr/>
          <p:nvPr/>
        </p:nvSpPr>
        <p:spPr>
          <a:xfrm>
            <a:off x="10593494" y="3579889"/>
            <a:ext cx="1492252" cy="531799"/>
          </a:xfrm>
          <a:prstGeom prst="wedgeRoundRectCallout">
            <a:avLst>
              <a:gd name="adj1" fmla="val -56294"/>
              <a:gd name="adj2" fmla="val 96694"/>
              <a:gd name="adj3" fmla="val 16667"/>
            </a:avLst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Baba!</a:t>
            </a:r>
          </a:p>
        </p:txBody>
      </p:sp>
    </p:spTree>
    <p:extLst>
      <p:ext uri="{BB962C8B-B14F-4D97-AF65-F5344CB8AC3E}">
        <p14:creationId xmlns:p14="http://schemas.microsoft.com/office/powerpoint/2010/main" val="79675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4" grpId="0" animBg="1"/>
      <p:bldP spid="17" grpId="0" animBg="1"/>
      <p:bldP spid="19" grpId="0" animBg="1"/>
      <p:bldP spid="18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These pressures act in everyday interactions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8F6AD9-FD68-E74B-A936-B6F2ADE3E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2689AE-CD0B-7941-B035-C3A4A4C4C8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13" r="-2468"/>
          <a:stretch/>
        </p:blipFill>
        <p:spPr>
          <a:xfrm>
            <a:off x="5557609" y="2978677"/>
            <a:ext cx="1492252" cy="3375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D6995E-8C5B-1A4B-A461-C706062D79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813"/>
          <a:stretch/>
        </p:blipFill>
        <p:spPr>
          <a:xfrm>
            <a:off x="574435" y="2836437"/>
            <a:ext cx="1436230" cy="35176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FD967F-27DA-3A49-BDF4-9664AF02576E}"/>
              </a:ext>
            </a:extLst>
          </p:cNvPr>
          <p:cNvSpPr/>
          <p:nvPr/>
        </p:nvSpPr>
        <p:spPr>
          <a:xfrm>
            <a:off x="953874" y="3958409"/>
            <a:ext cx="751840" cy="1645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9F57A2-8DC6-5441-8FB2-2A166B920EFD}"/>
              </a:ext>
            </a:extLst>
          </p:cNvPr>
          <p:cNvSpPr/>
          <p:nvPr/>
        </p:nvSpPr>
        <p:spPr>
          <a:xfrm>
            <a:off x="5805086" y="4547336"/>
            <a:ext cx="751840" cy="77935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9D04A7-92D0-5B49-845E-DEC3B09AC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758" y="3399422"/>
            <a:ext cx="986447" cy="1117973"/>
          </a:xfrm>
          <a:prstGeom prst="rect">
            <a:avLst/>
          </a:prstGeom>
        </p:spPr>
      </p:pic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4A67BA5D-3A71-254F-9B08-7D3CF5F0398A}"/>
              </a:ext>
            </a:extLst>
          </p:cNvPr>
          <p:cNvSpPr/>
          <p:nvPr/>
        </p:nvSpPr>
        <p:spPr>
          <a:xfrm>
            <a:off x="6556925" y="3519621"/>
            <a:ext cx="1919893" cy="531799"/>
          </a:xfrm>
          <a:prstGeom prst="wedgeRoundRectCallout">
            <a:avLst>
              <a:gd name="adj1" fmla="val -56294"/>
              <a:gd name="adj2" fmla="val 96694"/>
              <a:gd name="adj3" fmla="val 16667"/>
            </a:avLst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Want Baba!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783CCFB-6A99-A448-AFBC-F2677AD4B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3205" y="3410608"/>
            <a:ext cx="1770211" cy="1255756"/>
          </a:xfrm>
          <a:prstGeom prst="rect">
            <a:avLst/>
          </a:prstGeom>
        </p:spPr>
      </p:pic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C0C116E5-B4D0-8243-8000-3BE1721A8DE8}"/>
              </a:ext>
            </a:extLst>
          </p:cNvPr>
          <p:cNvSpPr/>
          <p:nvPr/>
        </p:nvSpPr>
        <p:spPr>
          <a:xfrm>
            <a:off x="2050034" y="2607317"/>
            <a:ext cx="1919893" cy="531799"/>
          </a:xfrm>
          <a:prstGeom prst="wedgeRoundRectCallout">
            <a:avLst>
              <a:gd name="adj1" fmla="val -56294"/>
              <a:gd name="adj2" fmla="val 96694"/>
              <a:gd name="adj3" fmla="val 16667"/>
            </a:avLst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4189663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4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Children might respond differently to these pressures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407F9-EF58-184F-8316-8345A9618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r>
              <a:rPr lang="en-US" sz="3200" dirty="0"/>
              <a:t>Children:</a:t>
            </a:r>
          </a:p>
          <a:p>
            <a:pPr lvl="1"/>
            <a:r>
              <a:rPr lang="en-US" sz="3200" dirty="0"/>
              <a:t>Often simplify words</a:t>
            </a:r>
          </a:p>
          <a:p>
            <a:pPr lvl="1"/>
            <a:r>
              <a:rPr lang="en-US" sz="3200" dirty="0"/>
              <a:t>Have less experience with language</a:t>
            </a:r>
          </a:p>
        </p:txBody>
      </p:sp>
    </p:spTree>
    <p:extLst>
      <p:ext uri="{BB962C8B-B14F-4D97-AF65-F5344CB8AC3E}">
        <p14:creationId xmlns:p14="http://schemas.microsoft.com/office/powerpoint/2010/main" val="56722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Using iterated learning to study evolution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56DEDD63-E4C1-CB45-99D2-4329192A6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1067" y="2597810"/>
            <a:ext cx="11930933" cy="2302460"/>
          </a:xfrm>
        </p:spPr>
      </p:pic>
    </p:spTree>
    <p:extLst>
      <p:ext uri="{BB962C8B-B14F-4D97-AF65-F5344CB8AC3E}">
        <p14:creationId xmlns:p14="http://schemas.microsoft.com/office/powerpoint/2010/main" val="1926572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But…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407F9-EF58-184F-8316-8345A9618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r>
              <a:rPr lang="en-US" sz="3200" dirty="0"/>
              <a:t>This is not how generational transmission operates</a:t>
            </a:r>
          </a:p>
          <a:p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07D2B9-7ADC-FF40-BD34-C4FF96D240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982"/>
          <a:stretch/>
        </p:blipFill>
        <p:spPr>
          <a:xfrm>
            <a:off x="40893" y="2904699"/>
            <a:ext cx="1431607" cy="3517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011417-61CA-D54F-8C25-E6FE08FD1E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13" r="-2468"/>
          <a:stretch/>
        </p:blipFill>
        <p:spPr>
          <a:xfrm>
            <a:off x="6644571" y="3146317"/>
            <a:ext cx="1492252" cy="3375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B089EB-2D46-7445-927B-C1E9EEBDE2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47674"/>
          <a:stretch/>
        </p:blipFill>
        <p:spPr>
          <a:xfrm>
            <a:off x="2644555" y="2988837"/>
            <a:ext cx="1440048" cy="351761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EE82FF-F657-FB4F-A4C1-642C83C7C874}"/>
              </a:ext>
            </a:extLst>
          </p:cNvPr>
          <p:cNvSpPr/>
          <p:nvPr/>
        </p:nvSpPr>
        <p:spPr>
          <a:xfrm>
            <a:off x="3056324" y="4138273"/>
            <a:ext cx="751840" cy="151525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C17ED5-D58C-044B-8D77-FB6BDF596189}"/>
              </a:ext>
            </a:extLst>
          </p:cNvPr>
          <p:cNvSpPr/>
          <p:nvPr/>
        </p:nvSpPr>
        <p:spPr>
          <a:xfrm>
            <a:off x="430784" y="3981659"/>
            <a:ext cx="751840" cy="1645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05524BB-5306-764B-A79E-3A24388D20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813"/>
          <a:stretch/>
        </p:blipFill>
        <p:spPr>
          <a:xfrm>
            <a:off x="4302172" y="2988836"/>
            <a:ext cx="1436230" cy="351761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A532FC8-05B9-8E47-9858-7DE8964D7F3B}"/>
              </a:ext>
            </a:extLst>
          </p:cNvPr>
          <p:cNvSpPr/>
          <p:nvPr/>
        </p:nvSpPr>
        <p:spPr>
          <a:xfrm>
            <a:off x="4666892" y="4110809"/>
            <a:ext cx="751840" cy="1645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A5A83627-7899-744F-895D-1326C6E11C85}"/>
              </a:ext>
            </a:extLst>
          </p:cNvPr>
          <p:cNvSpPr/>
          <p:nvPr/>
        </p:nvSpPr>
        <p:spPr>
          <a:xfrm>
            <a:off x="6096000" y="2143024"/>
            <a:ext cx="1547888" cy="1318253"/>
          </a:xfrm>
          <a:prstGeom prst="wedgeRoundRectCallout">
            <a:avLst>
              <a:gd name="adj1" fmla="val -104762"/>
              <a:gd name="adj2" fmla="val 689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This is a sheep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ADA073B-DB24-0C47-8DC1-66F0257C77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13" r="-2468"/>
          <a:stretch/>
        </p:blipFill>
        <p:spPr>
          <a:xfrm>
            <a:off x="8536018" y="1950755"/>
            <a:ext cx="1492252" cy="470485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820E327-7C98-2B43-A0DB-B9E44AE1FA56}"/>
              </a:ext>
            </a:extLst>
          </p:cNvPr>
          <p:cNvSpPr/>
          <p:nvPr/>
        </p:nvSpPr>
        <p:spPr>
          <a:xfrm>
            <a:off x="6892048" y="4714976"/>
            <a:ext cx="751840" cy="77935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86CBB7-0CFA-A046-9AF7-8734D371CC70}"/>
              </a:ext>
            </a:extLst>
          </p:cNvPr>
          <p:cNvSpPr/>
          <p:nvPr/>
        </p:nvSpPr>
        <p:spPr>
          <a:xfrm>
            <a:off x="8760491" y="4145315"/>
            <a:ext cx="751840" cy="104930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408DAD8-C784-8742-B6FA-53C756D8D6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13" r="-2468"/>
          <a:stretch/>
        </p:blipFill>
        <p:spPr>
          <a:xfrm>
            <a:off x="10884851" y="3416964"/>
            <a:ext cx="1492252" cy="3375375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6F629918-8A8C-2640-9634-534F545D8BD0}"/>
              </a:ext>
            </a:extLst>
          </p:cNvPr>
          <p:cNvSpPr/>
          <p:nvPr/>
        </p:nvSpPr>
        <p:spPr>
          <a:xfrm>
            <a:off x="1696973" y="3046939"/>
            <a:ext cx="1137920" cy="629920"/>
          </a:xfrm>
          <a:prstGeom prst="wedgeRoundRectCallout">
            <a:avLst>
              <a:gd name="adj1" fmla="val -104762"/>
              <a:gd name="adj2" fmla="val 689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is a sheep</a:t>
            </a:r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657A834F-5BB9-8343-8D28-252C0ACFE733}"/>
              </a:ext>
            </a:extLst>
          </p:cNvPr>
          <p:cNvSpPr/>
          <p:nvPr/>
        </p:nvSpPr>
        <p:spPr>
          <a:xfrm>
            <a:off x="10090145" y="2932463"/>
            <a:ext cx="1137920" cy="629920"/>
          </a:xfrm>
          <a:prstGeom prst="wedgeRoundRectCallout">
            <a:avLst>
              <a:gd name="adj1" fmla="val -104762"/>
              <a:gd name="adj2" fmla="val 689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is a sheep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A88681F-DFD2-EA4B-81BF-E1AE6AFBB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941" y="2988837"/>
            <a:ext cx="907140" cy="90714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1BB65EA-0979-E04A-B652-1EDFEB8AA2C1}"/>
              </a:ext>
            </a:extLst>
          </p:cNvPr>
          <p:cNvSpPr/>
          <p:nvPr/>
        </p:nvSpPr>
        <p:spPr>
          <a:xfrm>
            <a:off x="11172513" y="4923609"/>
            <a:ext cx="751840" cy="7793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977621F-E3D1-0B49-AA6A-1970E170E5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963" t="11740" r="21067" b="17686"/>
          <a:stretch/>
        </p:blipFill>
        <p:spPr>
          <a:xfrm>
            <a:off x="5603565" y="5514656"/>
            <a:ext cx="1137920" cy="89054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BD8D583-4912-3D4A-A101-11015D76A3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963" t="11740" r="21067" b="17686"/>
          <a:stretch/>
        </p:blipFill>
        <p:spPr>
          <a:xfrm>
            <a:off x="9766946" y="5489351"/>
            <a:ext cx="1137920" cy="89054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0819B90-CF8F-4A4A-9DBA-4A5F58A8A5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963" t="11740" r="21067" b="17686"/>
          <a:stretch/>
        </p:blipFill>
        <p:spPr>
          <a:xfrm>
            <a:off x="1503437" y="5484240"/>
            <a:ext cx="1094731" cy="856746"/>
          </a:xfrm>
          <a:prstGeom prst="rect">
            <a:avLst/>
          </a:prstGeom>
        </p:spPr>
      </p:pic>
      <p:sp>
        <p:nvSpPr>
          <p:cNvPr id="35" name="Rounded Rectangular Callout 34">
            <a:extLst>
              <a:ext uri="{FF2B5EF4-FFF2-40B4-BE49-F238E27FC236}">
                <a16:creationId xmlns:a16="http://schemas.microsoft.com/office/drawing/2014/main" id="{E2CC08F8-B928-6541-B82D-1233493283E3}"/>
              </a:ext>
            </a:extLst>
          </p:cNvPr>
          <p:cNvSpPr/>
          <p:nvPr/>
        </p:nvSpPr>
        <p:spPr>
          <a:xfrm>
            <a:off x="5536226" y="4350016"/>
            <a:ext cx="1220752" cy="729920"/>
          </a:xfrm>
          <a:prstGeom prst="wedgeRoundRectCallout">
            <a:avLst>
              <a:gd name="adj1" fmla="val -79883"/>
              <a:gd name="adj2" fmla="val -1095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No,  sheep</a:t>
            </a:r>
          </a:p>
        </p:txBody>
      </p:sp>
      <p:sp>
        <p:nvSpPr>
          <p:cNvPr id="36" name="Rounded Rectangular Callout 35">
            <a:extLst>
              <a:ext uri="{FF2B5EF4-FFF2-40B4-BE49-F238E27FC236}">
                <a16:creationId xmlns:a16="http://schemas.microsoft.com/office/drawing/2014/main" id="{ECB14803-D0C3-0A4C-B33A-4D8C6FADE95C}"/>
              </a:ext>
            </a:extLst>
          </p:cNvPr>
          <p:cNvSpPr/>
          <p:nvPr/>
        </p:nvSpPr>
        <p:spPr>
          <a:xfrm>
            <a:off x="5967303" y="3701067"/>
            <a:ext cx="1174645" cy="523488"/>
          </a:xfrm>
          <a:prstGeom prst="wedgeRoundRectCallout">
            <a:avLst>
              <a:gd name="adj1" fmla="val 44994"/>
              <a:gd name="adj2" fmla="val 821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Baba?</a:t>
            </a:r>
          </a:p>
        </p:txBody>
      </p:sp>
    </p:spTree>
    <p:extLst>
      <p:ext uri="{BB962C8B-B14F-4D97-AF65-F5344CB8AC3E}">
        <p14:creationId xmlns:p14="http://schemas.microsoft.com/office/powerpoint/2010/main" val="98694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20" grpId="0" animBg="1"/>
      <p:bldP spid="21" grpId="0" animBg="1"/>
      <p:bldP spid="21" grpId="1" animBg="1"/>
      <p:bldP spid="24" grpId="0" animBg="1"/>
      <p:bldP spid="25" grpId="0" animBg="1"/>
      <p:bldP spid="8" grpId="0" animBg="1"/>
      <p:bldP spid="8" grpId="1" animBg="1"/>
      <p:bldP spid="27" grpId="0" animBg="1"/>
      <p:bldP spid="31" grpId="0" animBg="1"/>
      <p:bldP spid="35" grpId="0" animBg="1"/>
      <p:bldP spid="35" grpId="1" animBg="1"/>
      <p:bldP spid="36" grpId="0" animBg="1"/>
      <p:bldP spid="36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AND…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407F9-EF58-184F-8316-8345A9618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r>
              <a:rPr lang="en-US" sz="3200" dirty="0"/>
              <a:t>We do not learn languages in isolation</a:t>
            </a:r>
          </a:p>
          <a:p>
            <a:pPr lvl="1"/>
            <a:r>
              <a:rPr lang="en-US" sz="2800" dirty="0"/>
              <a:t>Language is understood based on the listener’s inferences and prior knowledge</a:t>
            </a:r>
          </a:p>
          <a:p>
            <a:pPr lvl="1"/>
            <a:r>
              <a:rPr lang="en-US" sz="2800" dirty="0"/>
              <a:t>Productions are subject to feedback and correction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9C16DB-289E-7147-8819-EC56A7B61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492" y="3368040"/>
            <a:ext cx="4311015" cy="324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27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7045</TotalTime>
  <Words>967</Words>
  <Application>Microsoft Macintosh PowerPoint</Application>
  <PresentationFormat>Widescreen</PresentationFormat>
  <Paragraphs>174</Paragraphs>
  <Slides>37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Georgia</vt:lpstr>
      <vt:lpstr>Gill Sans MT</vt:lpstr>
      <vt:lpstr>Parcel</vt:lpstr>
      <vt:lpstr>Caregiver reconstruction of children’s errors: the preservation of COMPLEXITY in language</vt:lpstr>
      <vt:lpstr>Languages change</vt:lpstr>
      <vt:lpstr>Why do languages evolve?</vt:lpstr>
      <vt:lpstr>These pressures act in everyday interactions</vt:lpstr>
      <vt:lpstr>These pressures act in everyday interactions</vt:lpstr>
      <vt:lpstr>Children might respond differently to these pressures</vt:lpstr>
      <vt:lpstr>Using iterated learning to study evolution</vt:lpstr>
      <vt:lpstr>But…</vt:lpstr>
      <vt:lpstr>AND…</vt:lpstr>
      <vt:lpstr>Experiment 1 paradigm</vt:lpstr>
      <vt:lpstr>Experiment 1 paradigm</vt:lpstr>
      <vt:lpstr>Experiment 1: adult baseline</vt:lpstr>
      <vt:lpstr>Algorithmic complexity measure</vt:lpstr>
      <vt:lpstr>Accuracy increases over generations</vt:lpstr>
      <vt:lpstr>Complexity decreases over generations</vt:lpstr>
      <vt:lpstr>Experiment 2 paradigm</vt:lpstr>
      <vt:lpstr>Experiment 1 paradigm</vt:lpstr>
      <vt:lpstr>Experiment 1 paradigm</vt:lpstr>
      <vt:lpstr>Experiment 2 paradigm</vt:lpstr>
      <vt:lpstr>Experiment 1 paradigm</vt:lpstr>
      <vt:lpstr>Experiment 1 paradigm</vt:lpstr>
      <vt:lpstr>Experiment 2 PARADIGM</vt:lpstr>
      <vt:lpstr>Experiment 2: ADULT-ADULT DYAD</vt:lpstr>
      <vt:lpstr>DYAD achieves consistent levels of accuracy</vt:lpstr>
      <vt:lpstr>…While Editors Reintroduce complexity </vt:lpstr>
      <vt:lpstr>Editors help retain a higher level of complexity</vt:lpstr>
      <vt:lpstr>Preliminary conclusions</vt:lpstr>
      <vt:lpstr>Ongoing work</vt:lpstr>
      <vt:lpstr>Thank you!</vt:lpstr>
      <vt:lpstr>A word origin story</vt:lpstr>
      <vt:lpstr>A word origin story</vt:lpstr>
      <vt:lpstr>But today…</vt:lpstr>
      <vt:lpstr>Additional complexity plots</vt:lpstr>
      <vt:lpstr>Languages show the effects of these pressures</vt:lpstr>
      <vt:lpstr>Descriptiveness pressure</vt:lpstr>
      <vt:lpstr>Transmissibility pressure</vt:lpstr>
      <vt:lpstr>Experiment 1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Caregiver reconstruction of children’s errors: the preservation of COMPLEXITY in language</dc:title>
  <dc:creator>Microsoft Office User</dc:creator>
  <cp:lastModifiedBy>Microsoft Office User</cp:lastModifiedBy>
  <cp:revision>56</cp:revision>
  <dcterms:created xsi:type="dcterms:W3CDTF">2018-11-10T20:44:36Z</dcterms:created>
  <dcterms:modified xsi:type="dcterms:W3CDTF">2018-11-19T23:54:20Z</dcterms:modified>
</cp:coreProperties>
</file>